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10388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99be7a8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99be7a8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10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8890069b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8890069b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7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8890069b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8890069b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21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88ad5698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88ad5698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029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88ad5698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88ad5698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497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88ad5698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88ad5698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957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88ad5698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88ad5698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898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88ad5698c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88ad5698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596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88ad5698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88ad5698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60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88ad5698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88ad5698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30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9994f96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9994f96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55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99be7a89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99be7a8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274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9994f96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9994f96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041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9994f963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9994f963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003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9994f9631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9994f963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289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9994f9631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9994f963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170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9994f9631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9994f963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389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9994f9631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9994f963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98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99be7a89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99be7a89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4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99be7a89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99be7a89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78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99be7a89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99be7a89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785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99be7a89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99be7a89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3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46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8890069b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8890069b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467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88ad569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88ad569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1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Deep Reinforcement Learning</a:t>
            </a:r>
            <a:endParaRPr/>
          </a:p>
        </p:txBody>
      </p:sp>
      <p:sp>
        <p:nvSpPr>
          <p:cNvPr id="55" name="Google Shape;55;p13"/>
          <p:cNvSpPr txBox="1">
            <a:spLocks noGrp="1"/>
          </p:cNvSpPr>
          <p:nvPr>
            <p:ph type="subTitle" idx="1"/>
          </p:nvPr>
        </p:nvSpPr>
        <p:spPr>
          <a:xfrm>
            <a:off x="311700" y="2868150"/>
            <a:ext cx="8520600" cy="12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Saksham Gupta(CO16349)</a:t>
            </a:r>
            <a:endParaRPr dirty="0"/>
          </a:p>
        </p:txBody>
      </p:sp>
      <p:sp>
        <p:nvSpPr>
          <p:cNvPr id="56" name="Google Shape;56;p13"/>
          <p:cNvSpPr txBox="1">
            <a:spLocks noGrp="1"/>
          </p:cNvSpPr>
          <p:nvPr>
            <p:ph type="subTitle" idx="1"/>
          </p:nvPr>
        </p:nvSpPr>
        <p:spPr>
          <a:xfrm>
            <a:off x="416475" y="516825"/>
            <a:ext cx="8520600" cy="12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Summer Training Project</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Agent </a:t>
            </a:r>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1" name="Google Shape;111;p22"/>
          <p:cNvPicPr preferRelativeResize="0"/>
          <p:nvPr/>
        </p:nvPicPr>
        <p:blipFill>
          <a:blip r:embed="rId3">
            <a:alphaModFix/>
          </a:blip>
          <a:stretch>
            <a:fillRect/>
          </a:stretch>
        </p:blipFill>
        <p:spPr>
          <a:xfrm>
            <a:off x="1376575" y="1795300"/>
            <a:ext cx="5311875" cy="213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183200" y="-104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Actor Critic Methods</a:t>
            </a:r>
            <a:endParaRPr/>
          </a:p>
        </p:txBody>
      </p:sp>
      <p:sp>
        <p:nvSpPr>
          <p:cNvPr id="117" name="Google Shape;117;p23"/>
          <p:cNvSpPr txBox="1">
            <a:spLocks noGrp="1"/>
          </p:cNvSpPr>
          <p:nvPr>
            <p:ph type="body" idx="1"/>
          </p:nvPr>
        </p:nvSpPr>
        <p:spPr>
          <a:xfrm>
            <a:off x="183200" y="4029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you play a video game with a friend that provides you some feedback. You’re the Actor and your friend is the Critic.At the beginning, you don’t know how to play, so you try some action randomly. The Critic observes your action and provides feedback.</a:t>
            </a:r>
            <a:br>
              <a:rPr lang="en"/>
            </a:br>
            <a:r>
              <a:rPr lang="en"/>
              <a:t>Learning from this feedback, you’ll update your policy and be better at playing that game.</a:t>
            </a:r>
            <a:br>
              <a:rPr lang="en"/>
            </a:br>
            <a:r>
              <a:rPr lang="en"/>
              <a:t>On the other hand, your friend (Critic) will also update their own way to provide feedback so it can be better next time.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18" name="Google Shape;118;p23"/>
          <p:cNvPicPr preferRelativeResize="0"/>
          <p:nvPr/>
        </p:nvPicPr>
        <p:blipFill>
          <a:blip r:embed="rId3">
            <a:alphaModFix/>
          </a:blip>
          <a:stretch>
            <a:fillRect/>
          </a:stretch>
        </p:blipFill>
        <p:spPr>
          <a:xfrm>
            <a:off x="2161075" y="3262775"/>
            <a:ext cx="3899326" cy="178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Actor Critic Functions</a:t>
            </a:r>
            <a:endParaRPr/>
          </a:p>
        </p:txBody>
      </p:sp>
      <p:sp>
        <p:nvSpPr>
          <p:cNvPr id="124" name="Google Shape;12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we’ll using two neural networks:</a:t>
            </a:r>
            <a:endParaRPr/>
          </a:p>
          <a:p>
            <a:pPr marL="457200" lvl="0" indent="-342900" algn="l" rtl="0">
              <a:spcBef>
                <a:spcPts val="1600"/>
              </a:spcBef>
              <a:spcAft>
                <a:spcPts val="0"/>
              </a:spcAft>
              <a:buSzPts val="1800"/>
              <a:buChar char="●"/>
            </a:pPr>
            <a:r>
              <a:rPr lang="en"/>
              <a:t>a Critic that measures how good the action taken is (value-based)</a:t>
            </a:r>
            <a:endParaRPr/>
          </a:p>
          <a:p>
            <a:pPr marL="457200" lvl="0" indent="-342900" algn="l" rtl="0">
              <a:spcBef>
                <a:spcPts val="0"/>
              </a:spcBef>
              <a:spcAft>
                <a:spcPts val="0"/>
              </a:spcAft>
              <a:buSzPts val="1800"/>
              <a:buChar char="●"/>
            </a:pPr>
            <a:r>
              <a:rPr lang="en"/>
              <a:t>an Actor that controls how our agent behaves (policy-based)</a:t>
            </a:r>
            <a:endParaRPr/>
          </a:p>
          <a:p>
            <a:pPr marL="457200" lvl="0" indent="0" algn="l" rtl="0">
              <a:spcBef>
                <a:spcPts val="1600"/>
              </a:spcBef>
              <a:spcAft>
                <a:spcPts val="1600"/>
              </a:spcAft>
              <a:buNone/>
            </a:pPr>
            <a:endParaRPr/>
          </a:p>
        </p:txBody>
      </p:sp>
      <p:pic>
        <p:nvPicPr>
          <p:cNvPr id="125" name="Google Shape;125;p24"/>
          <p:cNvPicPr preferRelativeResize="0"/>
          <p:nvPr/>
        </p:nvPicPr>
        <p:blipFill>
          <a:blip r:embed="rId3">
            <a:alphaModFix/>
          </a:blip>
          <a:stretch>
            <a:fillRect/>
          </a:stretch>
        </p:blipFill>
        <p:spPr>
          <a:xfrm>
            <a:off x="4865550" y="2446550"/>
            <a:ext cx="3157750" cy="2636725"/>
          </a:xfrm>
          <a:prstGeom prst="rect">
            <a:avLst/>
          </a:prstGeom>
          <a:noFill/>
          <a:ln>
            <a:noFill/>
          </a:ln>
        </p:spPr>
      </p:pic>
      <p:pic>
        <p:nvPicPr>
          <p:cNvPr id="126" name="Google Shape;126;p24"/>
          <p:cNvPicPr preferRelativeResize="0"/>
          <p:nvPr/>
        </p:nvPicPr>
        <p:blipFill>
          <a:blip r:embed="rId4">
            <a:alphaModFix/>
          </a:blip>
          <a:stretch>
            <a:fillRect/>
          </a:stretch>
        </p:blipFill>
        <p:spPr>
          <a:xfrm>
            <a:off x="899225" y="2446554"/>
            <a:ext cx="3157750" cy="26367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A3C</a:t>
            </a:r>
            <a:endParaRPr/>
          </a:p>
        </p:txBody>
      </p:sp>
      <p:sp>
        <p:nvSpPr>
          <p:cNvPr id="132" name="Google Shape;13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Asynchronous Advantage Actor-Critic is quite a mouthful. Let’s start by unpacking the name, and from there, begin to unpack the mechanics of the algorithm itself.</a:t>
            </a:r>
            <a:endParaRPr/>
          </a:p>
          <a:p>
            <a:pPr marL="0" lvl="0" indent="0" algn="l" rtl="0">
              <a:spcBef>
                <a:spcPts val="1600"/>
              </a:spcBef>
              <a:spcAft>
                <a:spcPts val="1600"/>
              </a:spcAft>
              <a:buNone/>
            </a:pPr>
            <a:r>
              <a:rPr lang="en" b="1"/>
              <a:t>Asynchronous</a:t>
            </a:r>
            <a:r>
              <a:rPr lang="en"/>
              <a:t>: Unlike DQN, where a single agent represented by a single neural network interacts with a single environment, A3C utilizes multiple incarnations of the above in order to learn more efficiently. In A3C there is a global network, and multiple worker agents which each have their own set of network parameters. Each of these agents interacts with it’s own copy of the environment at the same time as the other agents are interacting with their environments.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A3C</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Advantage: </a:t>
            </a:r>
            <a:r>
              <a:rPr lang="en"/>
              <a:t>The insight of using advantage estimates rather than just discounted returns is to allow the agent to determine not just how good its actions were, but how much better they turned out to be than expected. Intuitively, this allows the algorithm to focus on where the network’s predictions were lacking</a:t>
            </a:r>
            <a:endParaRPr/>
          </a:p>
          <a:p>
            <a:pPr marL="0" lvl="0" indent="0" algn="l" rtl="0">
              <a:spcBef>
                <a:spcPts val="1600"/>
              </a:spcBef>
              <a:spcAft>
                <a:spcPts val="1600"/>
              </a:spcAft>
              <a:buNone/>
            </a:pPr>
            <a:r>
              <a:rPr lang="en" b="1"/>
              <a:t>Actor-Critic:</a:t>
            </a:r>
            <a:r>
              <a:rPr lang="en"/>
              <a:t>the agent uses the value estimate (the critic) to update the policy (the actor) more intelligently than traditional policy gradient methods.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157050"/>
            <a:ext cx="85206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A3C Works</a:t>
            </a:r>
            <a:endParaRPr/>
          </a:p>
        </p:txBody>
      </p:sp>
      <p:sp>
        <p:nvSpPr>
          <p:cNvPr id="144" name="Google Shape;144;p27"/>
          <p:cNvSpPr txBox="1">
            <a:spLocks noGrp="1"/>
          </p:cNvSpPr>
          <p:nvPr>
            <p:ph type="body" idx="1"/>
          </p:nvPr>
        </p:nvSpPr>
        <p:spPr>
          <a:xfrm>
            <a:off x="311700" y="756650"/>
            <a:ext cx="8520600" cy="3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A3C algorithm begins by constructing the global network. This network will consist of convolutional layers to process spatial dependencies, followed by an LSTM layer to process temporal dependencies, and finally, value and policy output layers.</a:t>
            </a:r>
            <a:endParaRPr/>
          </a:p>
          <a:p>
            <a:pPr marL="0" lvl="0" indent="0" algn="l" rtl="0">
              <a:spcBef>
                <a:spcPts val="1600"/>
              </a:spcBef>
              <a:spcAft>
                <a:spcPts val="0"/>
              </a:spcAft>
              <a:buNone/>
            </a:pPr>
            <a:r>
              <a:rPr lang="en"/>
              <a:t>Next, a set of worker agents, each with their own network and environment are created. Each of these workers are run on a separate processor thread</a:t>
            </a:r>
            <a:endParaRPr/>
          </a:p>
          <a:p>
            <a:pPr marL="0" lvl="0" indent="0" algn="l" rtl="0">
              <a:spcBef>
                <a:spcPts val="1600"/>
              </a:spcBef>
              <a:spcAft>
                <a:spcPts val="0"/>
              </a:spcAft>
              <a:buNone/>
            </a:pPr>
            <a:r>
              <a:rPr lang="en"/>
              <a:t>Each worker then interacts with its own copy of the environment and collects experience.</a:t>
            </a:r>
            <a:endParaRPr/>
          </a:p>
          <a:p>
            <a:pPr marL="0" lvl="0" indent="0" algn="l" rtl="0">
              <a:spcBef>
                <a:spcPts val="1600"/>
              </a:spcBef>
              <a:spcAft>
                <a:spcPts val="1600"/>
              </a:spcAft>
              <a:buNone/>
            </a:pPr>
            <a:r>
              <a:rPr lang="en"/>
              <a:t>Once the worker’s experience history is large enough, we use it to determine discounted return and advantage, and use those to calculate value and policy losses.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A3C Cycle</a:t>
            </a:r>
            <a:endParaRPr/>
          </a:p>
        </p:txBody>
      </p:sp>
      <p:sp>
        <p:nvSpPr>
          <p:cNvPr id="150" name="Google Shape;15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1" name="Google Shape;151;p28"/>
          <p:cNvPicPr preferRelativeResize="0"/>
          <p:nvPr/>
        </p:nvPicPr>
        <p:blipFill>
          <a:blip r:embed="rId3">
            <a:alphaModFix/>
          </a:blip>
          <a:stretch>
            <a:fillRect/>
          </a:stretch>
        </p:blipFill>
        <p:spPr>
          <a:xfrm>
            <a:off x="2061400" y="1243725"/>
            <a:ext cx="3870400" cy="33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Initial Attempt</a:t>
            </a:r>
            <a:endParaRPr/>
          </a:p>
        </p:txBody>
      </p:sp>
      <p:pic>
        <p:nvPicPr>
          <p:cNvPr id="2" name="openaigym.video.0.8695.video0000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79990" y="1331638"/>
            <a:ext cx="2521229" cy="33091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Implementation</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implement Our code we use 5 modules or files:-</a:t>
            </a:r>
            <a:endParaRPr/>
          </a:p>
          <a:p>
            <a:pPr marL="457200" lvl="0" indent="-342900" algn="l" rtl="0">
              <a:spcBef>
                <a:spcPts val="1600"/>
              </a:spcBef>
              <a:spcAft>
                <a:spcPts val="0"/>
              </a:spcAft>
              <a:buSzPts val="1800"/>
              <a:buAutoNum type="arabicPeriod"/>
            </a:pPr>
            <a:r>
              <a:rPr lang="en" b="1"/>
              <a:t>Model.py: </a:t>
            </a:r>
            <a:r>
              <a:rPr lang="en"/>
              <a:t>Here we define</a:t>
            </a:r>
            <a:r>
              <a:rPr lang="en" b="1"/>
              <a:t> </a:t>
            </a:r>
            <a:r>
              <a:rPr lang="en"/>
              <a:t>the brain of our model, i.e the Neural Networks.We define a class ActorCritic, which contains all the convulational and LSTM layer. It contains two functions init (to initialize the class) and forward(to propogate through our network)</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n" b="1"/>
              <a:t>shared_optim.py:</a:t>
            </a:r>
            <a:r>
              <a:rPr lang="en"/>
              <a:t>This file contains the shared Adam Optimzer. It contains the class SharedAdam to create an adam optimizer with shared states</a:t>
            </a:r>
            <a:endParaRPr/>
          </a:p>
          <a:p>
            <a:pPr marL="45720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Implementation</a:t>
            </a:r>
            <a:endParaRPr/>
          </a:p>
        </p:txBody>
      </p:sp>
      <p:sp>
        <p:nvSpPr>
          <p:cNvPr id="169" name="Google Shape;16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a:t>
            </a:r>
            <a:r>
              <a:rPr lang="en" b="1"/>
              <a:t>envs.py: </a:t>
            </a:r>
            <a:r>
              <a:rPr lang="en"/>
              <a:t>This file manages our Gym environments. Also here we manage how many videos are recorded.The function create_atari_env creates an ATARI environment and function _process_frame42 resizes the frame.</a:t>
            </a:r>
            <a:endParaRPr/>
          </a:p>
          <a:p>
            <a:pPr marL="0" lvl="0" indent="0" algn="l" rtl="0">
              <a:spcBef>
                <a:spcPts val="1600"/>
              </a:spcBef>
              <a:spcAft>
                <a:spcPts val="0"/>
              </a:spcAft>
              <a:buNone/>
            </a:pPr>
            <a:endParaRPr/>
          </a:p>
          <a:p>
            <a:pPr marL="0" lvl="0" indent="0" algn="l" rtl="0">
              <a:spcBef>
                <a:spcPts val="1600"/>
              </a:spcBef>
              <a:spcAft>
                <a:spcPts val="1600"/>
              </a:spcAft>
              <a:buNone/>
            </a:pPr>
            <a:r>
              <a:rPr lang="en" b="1"/>
              <a:t>4. train.py: </a:t>
            </a:r>
            <a:r>
              <a:rPr lang="en"/>
              <a:t>This file trains our AI.It contains a function ensure_shared_grads to make sure that the models share the same gradient, whereas the function train is used to train the model, and decide rewards and states, and determining the policy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766024" y="252049"/>
            <a:ext cx="6058225" cy="4639400"/>
          </a:xfrm>
          <a:prstGeom prst="rect">
            <a:avLst/>
          </a:prstGeom>
          <a:noFill/>
          <a:ln>
            <a:noFill/>
          </a:ln>
        </p:spPr>
      </p:pic>
      <p:sp>
        <p:nvSpPr>
          <p:cNvPr id="62" name="Google Shape;62;p14"/>
          <p:cNvSpPr txBox="1"/>
          <p:nvPr/>
        </p:nvSpPr>
        <p:spPr>
          <a:xfrm>
            <a:off x="381000" y="1796150"/>
            <a:ext cx="20274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t>1980</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Implementation</a:t>
            </a:r>
            <a:endParaRPr b="1"/>
          </a:p>
        </p:txBody>
      </p:sp>
      <p:sp>
        <p:nvSpPr>
          <p:cNvPr id="175" name="Google Shape;17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None/>
            </a:pPr>
            <a:r>
              <a:rPr lang="en" b="1"/>
              <a:t>5. Test.py:</a:t>
            </a:r>
            <a:r>
              <a:rPr lang="en"/>
              <a:t> This is used to run the agents on our environments, and calculates the rewards and stores them in  a csv file. The function function test, runs on the environments and calculates the total reward</a:t>
            </a:r>
            <a:endParaRPr/>
          </a:p>
          <a:p>
            <a:pPr marL="0" lvl="0" indent="0" algn="l" rtl="0">
              <a:spcBef>
                <a:spcPts val="1600"/>
              </a:spcBef>
              <a:spcAft>
                <a:spcPts val="0"/>
              </a:spcAft>
              <a:buNone/>
            </a:pPr>
            <a:endParaRPr/>
          </a:p>
          <a:p>
            <a:pPr marL="0" lvl="0" indent="0" algn="l" rtl="0">
              <a:spcBef>
                <a:spcPts val="1600"/>
              </a:spcBef>
              <a:spcAft>
                <a:spcPts val="1600"/>
              </a:spcAft>
              <a:buClr>
                <a:schemeClr val="dk1"/>
              </a:buClr>
              <a:buSzPts val="1100"/>
              <a:buFont typeface="Arial"/>
              <a:buNone/>
            </a:pPr>
            <a:r>
              <a:rPr lang="en" b="1"/>
              <a:t>6.main.py: </a:t>
            </a:r>
            <a:r>
              <a:rPr lang="en"/>
              <a:t>This is the driver file.Here the environment is initiated , all the parameters such as learning rates are set, and processes are created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Now...</a:t>
            </a:r>
            <a:endParaRPr/>
          </a:p>
        </p:txBody>
      </p:sp>
      <p:pic>
        <p:nvPicPr>
          <p:cNvPr id="2" name="openaigym.video.0.8695.video00006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3012" y="1537893"/>
            <a:ext cx="2259645" cy="296578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Frostbite</a:t>
            </a:r>
            <a:endParaRPr b="1"/>
          </a:p>
        </p:txBody>
      </p:sp>
      <p:sp>
        <p:nvSpPr>
          <p:cNvPr id="187" name="Google Shape;18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bottom two thirds of the screen are covered by a mass of water with four rows of ice blocks floating horizontally. The player moves by jumping from one row to another while trying to avoid various kinds of foes including crabs and birds. There are also fish which grant extra points.</a:t>
            </a:r>
            <a:endParaRPr/>
          </a:p>
          <a:p>
            <a:pPr marL="0" lvl="0" indent="0" algn="l" rtl="0">
              <a:spcBef>
                <a:spcPts val="1600"/>
              </a:spcBef>
              <a:spcAft>
                <a:spcPts val="1600"/>
              </a:spcAft>
              <a:buNone/>
            </a:pPr>
            <a:r>
              <a:rPr lang="en"/>
              <a:t>Each time the player jumps on a piece of ice in a row its color changes from white to blue and the player gets an ice block in the Igloo on the shore.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Frostbite</a:t>
            </a:r>
            <a:endParaRPr/>
          </a:p>
        </p:txBody>
      </p:sp>
      <p:pic>
        <p:nvPicPr>
          <p:cNvPr id="2" name="openaigym.video.0.14687.video0000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4886" y="1366013"/>
            <a:ext cx="2730759" cy="358412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Applications of Deep Reinforcement Learning</a:t>
            </a:r>
            <a:endParaRPr/>
          </a:p>
        </p:txBody>
      </p:sp>
      <p:sp>
        <p:nvSpPr>
          <p:cNvPr id="199" name="Google Shape;19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1.Robotics and Industrial automation:</a:t>
            </a:r>
            <a:r>
              <a:rPr lang="en"/>
              <a:t> A common example is the use of AI for tuning machines and equipment where expert human operators are currently being used.</a:t>
            </a:r>
            <a:endParaRPr/>
          </a:p>
          <a:p>
            <a:pPr marL="0" lvl="0" indent="0" algn="l" rtl="0">
              <a:spcBef>
                <a:spcPts val="1600"/>
              </a:spcBef>
              <a:spcAft>
                <a:spcPts val="0"/>
              </a:spcAft>
              <a:buNone/>
            </a:pPr>
            <a:r>
              <a:rPr lang="en" b="1"/>
              <a:t>2. Data Science and ML: </a:t>
            </a:r>
            <a:r>
              <a:rPr lang="en"/>
              <a:t>AutoML from Google uses RL to produce state-of-the-art machine-generated neural network architectures for computer vision and language modeling.</a:t>
            </a:r>
            <a:endParaRPr/>
          </a:p>
          <a:p>
            <a:pPr marL="0" lvl="0" indent="0" algn="l" rtl="0">
              <a:spcBef>
                <a:spcPts val="1600"/>
              </a:spcBef>
              <a:spcAft>
                <a:spcPts val="0"/>
              </a:spcAft>
              <a:buClr>
                <a:schemeClr val="dk1"/>
              </a:buClr>
              <a:buSzPts val="1100"/>
              <a:buFont typeface="Arial"/>
              <a:buNone/>
            </a:pPr>
            <a:r>
              <a:rPr lang="en" b="1"/>
              <a:t>3.Education and training: </a:t>
            </a:r>
            <a:r>
              <a:rPr lang="en"/>
              <a:t>The use of Deep RL can lead to training systems that provide custom instruction and materials tuned to the needs of individual students</a:t>
            </a:r>
            <a:endParaRPr/>
          </a:p>
          <a:p>
            <a:pPr marL="0" lvl="0" indent="0" algn="l" rtl="0">
              <a:spcBef>
                <a:spcPts val="1600"/>
              </a:spcBef>
              <a:spcAft>
                <a:spcPts val="1600"/>
              </a:spcAft>
              <a:buNone/>
            </a:pP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Applications of Reinforcement Learning</a:t>
            </a:r>
            <a:endParaRPr b="1"/>
          </a:p>
        </p:txBody>
      </p:sp>
      <p:sp>
        <p:nvSpPr>
          <p:cNvPr id="205" name="Google Shape;20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Using Deep RL, we can train robots using minimal codes. And by allowing themselves to explore all the situations </a:t>
            </a:r>
            <a:endParaRPr/>
          </a:p>
        </p:txBody>
      </p:sp>
      <p:pic>
        <p:nvPicPr>
          <p:cNvPr id="206" name="Google Shape;206;p37"/>
          <p:cNvPicPr preferRelativeResize="0"/>
          <p:nvPr/>
        </p:nvPicPr>
        <p:blipFill>
          <a:blip r:embed="rId3">
            <a:alphaModFix/>
          </a:blip>
          <a:stretch>
            <a:fillRect/>
          </a:stretch>
        </p:blipFill>
        <p:spPr>
          <a:xfrm>
            <a:off x="2437700" y="2423800"/>
            <a:ext cx="4572000" cy="257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 have come a long way since then</a:t>
            </a:r>
            <a:endParaRPr dirty="0"/>
          </a:p>
        </p:txBody>
      </p:sp>
      <p:sp>
        <p:nvSpPr>
          <p:cNvPr id="68" name="Google Shape;68;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today we will explore the advancements we have achieved so far.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0" y="261525"/>
            <a:ext cx="5791200" cy="55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Some Background Knowledge First</a:t>
            </a:r>
            <a:endParaRPr sz="2400"/>
          </a:p>
        </p:txBody>
      </p:sp>
      <p:sp>
        <p:nvSpPr>
          <p:cNvPr id="74" name="Google Shape;74;p16"/>
          <p:cNvSpPr txBox="1">
            <a:spLocks noGrp="1"/>
          </p:cNvSpPr>
          <p:nvPr>
            <p:ph type="subTitle" idx="1"/>
          </p:nvPr>
        </p:nvSpPr>
        <p:spPr>
          <a:xfrm>
            <a:off x="495400" y="1119625"/>
            <a:ext cx="8520600" cy="20031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en"/>
              <a:t>Machine Learning</a:t>
            </a:r>
            <a:endParaRPr/>
          </a:p>
          <a:p>
            <a:pPr marL="457200" lvl="0" indent="-406400" algn="l" rtl="0">
              <a:spcBef>
                <a:spcPts val="0"/>
              </a:spcBef>
              <a:spcAft>
                <a:spcPts val="0"/>
              </a:spcAft>
              <a:buSzPts val="2800"/>
              <a:buAutoNum type="arabicPeriod"/>
            </a:pPr>
            <a:r>
              <a:rPr lang="en"/>
              <a:t>Artificial Neural Networks</a:t>
            </a:r>
            <a:endParaRPr/>
          </a:p>
          <a:p>
            <a:pPr marL="457200" lvl="0" indent="-406400" algn="l" rtl="0">
              <a:spcBef>
                <a:spcPts val="0"/>
              </a:spcBef>
              <a:spcAft>
                <a:spcPts val="0"/>
              </a:spcAft>
              <a:buSzPts val="2800"/>
              <a:buAutoNum type="arabicPeriod"/>
            </a:pPr>
            <a:r>
              <a:rPr lang="en"/>
              <a:t>Reinforcement Learning</a:t>
            </a:r>
            <a:endParaRPr/>
          </a:p>
          <a:p>
            <a:pPr marL="457200" lvl="0" indent="-406400" algn="l" rtl="0">
              <a:spcBef>
                <a:spcPts val="0"/>
              </a:spcBef>
              <a:spcAft>
                <a:spcPts val="0"/>
              </a:spcAft>
              <a:buSzPts val="2800"/>
              <a:buAutoNum type="arabicPeriod"/>
            </a:pPr>
            <a:r>
              <a:rPr lang="en"/>
              <a:t>Actor Critic Methods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311700" y="309150"/>
            <a:ext cx="4362300"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Machine Learning</a:t>
            </a:r>
            <a:endParaRPr sz="3600"/>
          </a:p>
        </p:txBody>
      </p:sp>
      <p:pic>
        <p:nvPicPr>
          <p:cNvPr id="80" name="Google Shape;80;p17"/>
          <p:cNvPicPr preferRelativeResize="0"/>
          <p:nvPr/>
        </p:nvPicPr>
        <p:blipFill>
          <a:blip r:embed="rId3">
            <a:alphaModFix/>
          </a:blip>
          <a:stretch>
            <a:fillRect/>
          </a:stretch>
        </p:blipFill>
        <p:spPr>
          <a:xfrm>
            <a:off x="152400" y="1159350"/>
            <a:ext cx="8839200" cy="38185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ctrTitle"/>
          </p:nvPr>
        </p:nvSpPr>
        <p:spPr>
          <a:xfrm>
            <a:off x="311700" y="234300"/>
            <a:ext cx="56415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Artificial Neural Network</a:t>
            </a:r>
            <a:endParaRPr sz="3600"/>
          </a:p>
        </p:txBody>
      </p:sp>
      <p:pic>
        <p:nvPicPr>
          <p:cNvPr id="86" name="Google Shape;86;p18"/>
          <p:cNvPicPr preferRelativeResize="0"/>
          <p:nvPr/>
        </p:nvPicPr>
        <p:blipFill>
          <a:blip r:embed="rId3">
            <a:alphaModFix/>
          </a:blip>
          <a:stretch>
            <a:fillRect/>
          </a:stretch>
        </p:blipFill>
        <p:spPr>
          <a:xfrm>
            <a:off x="152400" y="1179300"/>
            <a:ext cx="8839200" cy="356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311700" y="0"/>
            <a:ext cx="8520600" cy="74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sz="3000" b="1"/>
              <a:t>Reinforcement Learning</a:t>
            </a:r>
            <a:endParaRPr sz="3000" b="1"/>
          </a:p>
        </p:txBody>
      </p:sp>
      <p:sp>
        <p:nvSpPr>
          <p:cNvPr id="92" name="Google Shape;92;p19"/>
          <p:cNvSpPr txBox="1">
            <a:spLocks noGrp="1"/>
          </p:cNvSpPr>
          <p:nvPr>
            <p:ph type="subTitle" idx="1"/>
          </p:nvPr>
        </p:nvSpPr>
        <p:spPr>
          <a:xfrm>
            <a:off x="311700" y="843525"/>
            <a:ext cx="8520600" cy="360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04040"/>
              </a:buClr>
              <a:buSzPts val="1800"/>
              <a:buChar char="●"/>
            </a:pPr>
            <a:r>
              <a:rPr lang="en" sz="1800">
                <a:solidFill>
                  <a:srgbClr val="404040"/>
                </a:solidFill>
                <a:highlight>
                  <a:srgbClr val="FFFFFF"/>
                </a:highlight>
              </a:rPr>
              <a:t>A robot takes a big step forward, then falls. The next time, it takes a smaller step and is able to hold its balance. The robot tries variations like this many times; eventually, it learns the right size of  steps to take and walks steadily. It has succeeded.</a:t>
            </a:r>
            <a:endParaRPr sz="1800">
              <a:solidFill>
                <a:srgbClr val="404040"/>
              </a:solidFill>
              <a:highlight>
                <a:srgbClr val="FFFFFF"/>
              </a:highlight>
            </a:endParaRPr>
          </a:p>
          <a:p>
            <a:pPr marL="0" lvl="0" indent="0" algn="l" rtl="0">
              <a:spcBef>
                <a:spcPts val="0"/>
              </a:spcBef>
              <a:spcAft>
                <a:spcPts val="0"/>
              </a:spcAft>
              <a:buNone/>
            </a:pPr>
            <a:endParaRPr sz="1500">
              <a:solidFill>
                <a:srgbClr val="404040"/>
              </a:solidFill>
              <a:highlight>
                <a:srgbClr val="FFFFFF"/>
              </a:highlight>
            </a:endParaRPr>
          </a:p>
          <a:p>
            <a:pPr marL="457200" lvl="0" indent="-342900" algn="l" rtl="0">
              <a:spcBef>
                <a:spcPts val="0"/>
              </a:spcBef>
              <a:spcAft>
                <a:spcPts val="0"/>
              </a:spcAft>
              <a:buClr>
                <a:srgbClr val="404040"/>
              </a:buClr>
              <a:buSzPts val="1800"/>
              <a:buChar char="●"/>
            </a:pPr>
            <a:r>
              <a:rPr lang="en" sz="1800">
                <a:solidFill>
                  <a:srgbClr val="404040"/>
                </a:solidFill>
                <a:highlight>
                  <a:srgbClr val="FFFFFF"/>
                </a:highlight>
              </a:rPr>
              <a:t>What we see here is called reinforcement learning. Reinforcement learning, in a simplistic definition, is learning best actions based on reward or punishment.There are three basic concepts in reinforcement learning: state, action, and reward.</a:t>
            </a:r>
            <a:endParaRPr sz="1800">
              <a:solidFill>
                <a:srgbClr val="404040"/>
              </a:solidFill>
              <a:highlight>
                <a:srgbClr val="FFFFFF"/>
              </a:highlight>
            </a:endParaRPr>
          </a:p>
          <a:p>
            <a:pPr marL="0" lvl="0" indent="0" algn="l" rtl="0">
              <a:spcBef>
                <a:spcPts val="0"/>
              </a:spcBef>
              <a:spcAft>
                <a:spcPts val="0"/>
              </a:spcAft>
              <a:buNone/>
            </a:pPr>
            <a:endParaRPr sz="1500">
              <a:solidFill>
                <a:srgbClr val="404040"/>
              </a:solidFill>
              <a:highlight>
                <a:srgbClr val="FFFFFF"/>
              </a:highlight>
            </a:endParaRPr>
          </a:p>
          <a:p>
            <a:pPr marL="457200" lvl="0" indent="-342900" algn="l" rtl="0">
              <a:spcBef>
                <a:spcPts val="0"/>
              </a:spcBef>
              <a:spcAft>
                <a:spcPts val="0"/>
              </a:spcAft>
              <a:buClr>
                <a:srgbClr val="595858"/>
              </a:buClr>
              <a:buSzPts val="1800"/>
              <a:buFont typeface="Roboto"/>
              <a:buChar char="●"/>
            </a:pPr>
            <a:r>
              <a:rPr lang="en" sz="1800">
                <a:solidFill>
                  <a:srgbClr val="595858"/>
                </a:solidFill>
                <a:highlight>
                  <a:srgbClr val="FFFFFF"/>
                </a:highlight>
                <a:latin typeface="Roboto"/>
                <a:ea typeface="Roboto"/>
                <a:cs typeface="Roboto"/>
                <a:sym typeface="Roboto"/>
              </a:rPr>
              <a:t>Reinforcement Learning is learning what to do and how to map situations to actions. The end result is to maximize the numerical reward signal. The learner is not told which action to take, but instead must discover which action will yield the maximum reward</a:t>
            </a:r>
            <a:endParaRPr sz="1800">
              <a:solidFill>
                <a:srgbClr val="404040"/>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207000"/>
            <a:ext cx="8520600" cy="5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Concept</a:t>
            </a:r>
            <a:endParaRPr/>
          </a:p>
        </p:txBody>
      </p:sp>
      <p:sp>
        <p:nvSpPr>
          <p:cNvPr id="98" name="Google Shape;98;p20"/>
          <p:cNvSpPr txBox="1">
            <a:spLocks noGrp="1"/>
          </p:cNvSpPr>
          <p:nvPr>
            <p:ph type="body" idx="1"/>
          </p:nvPr>
        </p:nvSpPr>
        <p:spPr>
          <a:xfrm>
            <a:off x="311700" y="785200"/>
            <a:ext cx="8520600" cy="378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04040"/>
              </a:buClr>
              <a:buSzPts val="1800"/>
              <a:buChar char="●"/>
            </a:pPr>
            <a:r>
              <a:rPr lang="en">
                <a:solidFill>
                  <a:srgbClr val="404040"/>
                </a:solidFill>
                <a:highlight>
                  <a:srgbClr val="FFFFFF"/>
                </a:highlight>
              </a:rPr>
              <a:t>There are three basic concepts in reinforcement learning: state, action, and reward.</a:t>
            </a:r>
            <a:endParaRPr>
              <a:solidFill>
                <a:srgbClr val="404040"/>
              </a:solidFill>
              <a:highlight>
                <a:srgbClr val="FFFFFF"/>
              </a:highlight>
            </a:endParaRPr>
          </a:p>
          <a:p>
            <a:pPr marL="457200" lvl="0" indent="-342900" algn="l" rtl="0">
              <a:spcBef>
                <a:spcPts val="0"/>
              </a:spcBef>
              <a:spcAft>
                <a:spcPts val="0"/>
              </a:spcAft>
              <a:buClr>
                <a:srgbClr val="404040"/>
              </a:buClr>
              <a:buSzPts val="1800"/>
              <a:buChar char="●"/>
            </a:pPr>
            <a:r>
              <a:rPr lang="en">
                <a:solidFill>
                  <a:srgbClr val="404040"/>
                </a:solidFill>
                <a:highlight>
                  <a:srgbClr val="FFFFFF"/>
                </a:highlight>
              </a:rPr>
              <a:t>Action is what an agent can do in each state.The term “reward” is an abstract concept that describes feedback from the environment. A reward can be positive or negative. When the reward is positive, it is corresponding to our normal meaning of reward. When the reward is negative, it is corresponding to what we usually call “punishment.”</a:t>
            </a:r>
            <a:endParaRPr>
              <a:solidFill>
                <a:srgbClr val="404040"/>
              </a:solidFill>
              <a:highlight>
                <a:srgbClr val="FFFFFF"/>
              </a:highlight>
            </a:endParaRPr>
          </a:p>
          <a:p>
            <a:pPr marL="457200" lvl="0" indent="-342900" algn="l" rtl="0">
              <a:spcBef>
                <a:spcPts val="0"/>
              </a:spcBef>
              <a:spcAft>
                <a:spcPts val="0"/>
              </a:spcAft>
              <a:buClr>
                <a:srgbClr val="404040"/>
              </a:buClr>
              <a:buSzPts val="1800"/>
              <a:buChar char="●"/>
            </a:pPr>
            <a:r>
              <a:rPr lang="en">
                <a:solidFill>
                  <a:srgbClr val="404040"/>
                </a:solidFill>
                <a:highlight>
                  <a:srgbClr val="FFFFFF"/>
                </a:highlight>
              </a:rPr>
              <a:t>Once we know the state, we choose an action that (hopefully) leads to positive reward. </a:t>
            </a:r>
            <a:endParaRPr>
              <a:solidFill>
                <a:srgbClr val="404040"/>
              </a:solidFill>
              <a:highlight>
                <a:srgbClr val="FFFFFF"/>
              </a:highlight>
            </a:endParaRPr>
          </a:p>
          <a:p>
            <a:pPr marL="457200" lvl="0" indent="-342900" algn="l" rtl="0">
              <a:spcBef>
                <a:spcPts val="0"/>
              </a:spcBef>
              <a:spcAft>
                <a:spcPts val="1600"/>
              </a:spcAft>
              <a:buClr>
                <a:srgbClr val="404040"/>
              </a:buClr>
              <a:buSzPts val="1800"/>
              <a:buChar char="●"/>
            </a:pPr>
            <a:r>
              <a:rPr lang="en"/>
              <a:t>While neural networks are responsible for recent breakthroughs in problems like computer vision, machine translation and time series prediction – they can also combine with reinforcement learning algorithms to create something astounding </a:t>
            </a:r>
            <a:endParaRPr>
              <a:solidFill>
                <a:srgbClr val="404040"/>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64250"/>
            <a:ext cx="8520600" cy="7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Key Terms</a:t>
            </a:r>
            <a:endParaRPr/>
          </a:p>
        </p:txBody>
      </p:sp>
      <p:sp>
        <p:nvSpPr>
          <p:cNvPr id="104" name="Google Shape;104;p21"/>
          <p:cNvSpPr txBox="1">
            <a:spLocks noGrp="1"/>
          </p:cNvSpPr>
          <p:nvPr>
            <p:ph type="body" idx="1"/>
          </p:nvPr>
        </p:nvSpPr>
        <p:spPr>
          <a:xfrm>
            <a:off x="311700" y="942250"/>
            <a:ext cx="8520600" cy="3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Discount factor: The </a:t>
            </a:r>
            <a:r>
              <a:rPr lang="en" b="1">
                <a:solidFill>
                  <a:schemeClr val="dk1"/>
                </a:solidFill>
              </a:rPr>
              <a:t>discount factor</a:t>
            </a:r>
            <a:r>
              <a:rPr lang="en">
                <a:solidFill>
                  <a:schemeClr val="dk1"/>
                </a:solidFill>
              </a:rPr>
              <a:t> is multiplied by future rewards as discovered by the agent in order to dampen thse rewards’ effect on the agent’s choice of action.</a:t>
            </a:r>
            <a:endParaRPr>
              <a:solidFill>
                <a:schemeClr val="dk1"/>
              </a:solidFill>
            </a:endParaRPr>
          </a:p>
          <a:p>
            <a:pPr marL="0" lvl="0" indent="0" algn="l" rtl="0">
              <a:spcBef>
                <a:spcPts val="1600"/>
              </a:spcBef>
              <a:spcAft>
                <a:spcPts val="0"/>
              </a:spcAft>
              <a:buNone/>
            </a:pPr>
            <a:r>
              <a:rPr lang="en">
                <a:solidFill>
                  <a:schemeClr val="dk1"/>
                </a:solidFill>
              </a:rPr>
              <a:t>Policy (π): The </a:t>
            </a:r>
            <a:r>
              <a:rPr lang="en" b="1">
                <a:solidFill>
                  <a:schemeClr val="dk1"/>
                </a:solidFill>
              </a:rPr>
              <a:t>policy</a:t>
            </a:r>
            <a:r>
              <a:rPr lang="en">
                <a:solidFill>
                  <a:schemeClr val="dk1"/>
                </a:solidFill>
              </a:rPr>
              <a:t> is the strategy that the agent employs to determine the next action based on the current state. It maps states to actions, the actions that promise the highest reward.</a:t>
            </a:r>
            <a:endParaRPr>
              <a:solidFill>
                <a:schemeClr val="dk1"/>
              </a:solidFill>
            </a:endParaRPr>
          </a:p>
          <a:p>
            <a:pPr marL="0" lvl="0" indent="0" algn="l" rtl="0">
              <a:spcBef>
                <a:spcPts val="1600"/>
              </a:spcBef>
              <a:spcAft>
                <a:spcPts val="0"/>
              </a:spcAft>
              <a:buNone/>
            </a:pPr>
            <a:r>
              <a:rPr lang="en">
                <a:solidFill>
                  <a:schemeClr val="dk1"/>
                </a:solidFill>
              </a:rPr>
              <a:t>Value (V): The expected long-term return with discount, as opposed to the short-term reward R.</a:t>
            </a:r>
            <a:endParaRPr>
              <a:solidFill>
                <a:schemeClr val="dk1"/>
              </a:solidFill>
            </a:endParaRPr>
          </a:p>
          <a:p>
            <a:pPr marL="0" lvl="0" indent="0" algn="l" rtl="0">
              <a:spcBef>
                <a:spcPts val="1600"/>
              </a:spcBef>
              <a:spcAft>
                <a:spcPts val="1600"/>
              </a:spcAft>
              <a:buNone/>
            </a:pPr>
            <a:r>
              <a:rPr lang="en">
                <a:solidFill>
                  <a:schemeClr val="dk1"/>
                </a:solidFill>
              </a:rPr>
              <a:t>Q-value or action-value (Q): </a:t>
            </a:r>
            <a:r>
              <a:rPr lang="en" b="1">
                <a:solidFill>
                  <a:schemeClr val="dk1"/>
                </a:solidFill>
              </a:rPr>
              <a:t>Q-value</a:t>
            </a:r>
            <a:r>
              <a:rPr lang="en">
                <a:solidFill>
                  <a:schemeClr val="dk1"/>
                </a:solidFill>
              </a:rPr>
              <a:t> is similar to Value, except that it takes an extra parameter, the current action a. Qπ(s, a) refers to the long-term return of the current state s, taking action a under policy π.</a:t>
            </a:r>
            <a:endParaRPr>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1411</Words>
  <Application>Microsoft Office PowerPoint</Application>
  <PresentationFormat>On-screen Show (16:9)</PresentationFormat>
  <Paragraphs>75</Paragraphs>
  <Slides>25</Slides>
  <Notes>25</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Roboto</vt:lpstr>
      <vt:lpstr>Simple Light</vt:lpstr>
      <vt:lpstr>Deep Reinforcement Learning</vt:lpstr>
      <vt:lpstr>PowerPoint Presentation</vt:lpstr>
      <vt:lpstr>We have come a long way since then</vt:lpstr>
      <vt:lpstr>Some Background Knowledge First</vt:lpstr>
      <vt:lpstr>Machine Learning</vt:lpstr>
      <vt:lpstr>Artificial Neural Network</vt:lpstr>
      <vt:lpstr> Reinforcement Learning</vt:lpstr>
      <vt:lpstr>Basic Concept</vt:lpstr>
      <vt:lpstr>Some Key Terms</vt:lpstr>
      <vt:lpstr>An Agent </vt:lpstr>
      <vt:lpstr>Actor Critic Methods</vt:lpstr>
      <vt:lpstr>How Actor Critic Functions</vt:lpstr>
      <vt:lpstr>A3C</vt:lpstr>
      <vt:lpstr>A3C</vt:lpstr>
      <vt:lpstr>How A3C Works</vt:lpstr>
      <vt:lpstr>A3C Cycle</vt:lpstr>
      <vt:lpstr>Initial Attempt</vt:lpstr>
      <vt:lpstr>Implementation</vt:lpstr>
      <vt:lpstr>Implementation</vt:lpstr>
      <vt:lpstr>Implementation</vt:lpstr>
      <vt:lpstr>And Now...</vt:lpstr>
      <vt:lpstr>Frostbite</vt:lpstr>
      <vt:lpstr>Frostbite</vt:lpstr>
      <vt:lpstr>Applications of Deep Reinforcement Learning</vt:lpstr>
      <vt:lpstr>Applications of Reinforcement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Reinforcement Learning</dc:title>
  <cp:lastModifiedBy>Saksham Gupta</cp:lastModifiedBy>
  <cp:revision>2</cp:revision>
  <dcterms:modified xsi:type="dcterms:W3CDTF">2022-11-01T11:07:23Z</dcterms:modified>
</cp:coreProperties>
</file>